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61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23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8960" y="1122363"/>
            <a:ext cx="824484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8960" y="3602038"/>
            <a:ext cx="824484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2528" y="1709738"/>
            <a:ext cx="9574921" cy="2160371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528" y="3984553"/>
            <a:ext cx="9574921" cy="11360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3837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7A24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5831" y="1041400"/>
            <a:ext cx="824484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Association of Reptile and Amphibian Veterinarians (ARAV)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831" y="3698890"/>
            <a:ext cx="8244840" cy="165576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Advancing Your Profession</a:t>
            </a:r>
            <a:endParaRPr lang="en-US" sz="4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7072B5-5EBD-8142-B1F9-CB3B87185FA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9256" y="5041557"/>
            <a:ext cx="2530939" cy="181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Benefits of Membership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44ABD2-1A83-D94C-A508-A1475EE1D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4499" y="5760739"/>
            <a:ext cx="1656863" cy="118912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FFAD44-7498-384A-8C97-54DF9112830D}"/>
              </a:ext>
            </a:extLst>
          </p:cNvPr>
          <p:cNvSpPr/>
          <p:nvPr/>
        </p:nvSpPr>
        <p:spPr>
          <a:xfrm>
            <a:off x="591621" y="1209651"/>
            <a:ext cx="828787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000" dirty="0"/>
              <a:t>Access to cutting edge publications – easily accessible on-line!</a:t>
            </a:r>
          </a:p>
          <a:p>
            <a:pPr lvl="1">
              <a:buFont typeface="Courier New"/>
              <a:buChar char="o"/>
            </a:pPr>
            <a:r>
              <a:rPr lang="en-US" sz="2000" i="1" dirty="0"/>
              <a:t> Journal of Herpetological Medicine and Surgery (JHMS)</a:t>
            </a:r>
          </a:p>
          <a:p>
            <a:pPr lvl="1">
              <a:buFont typeface="Courier New"/>
              <a:buChar char="o"/>
            </a:pPr>
            <a:r>
              <a:rPr lang="en-US" sz="2000" dirty="0"/>
              <a:t> Herp </a:t>
            </a:r>
            <a:r>
              <a:rPr lang="en-US" sz="2000" dirty="0" err="1"/>
              <a:t>Blerp</a:t>
            </a:r>
            <a:r>
              <a:rPr lang="en-US" sz="2000" dirty="0"/>
              <a:t>, the monthly </a:t>
            </a:r>
            <a:r>
              <a:rPr lang="en-US" sz="2000" dirty="0" err="1"/>
              <a:t>eNewsletter</a:t>
            </a:r>
            <a:r>
              <a:rPr lang="en-US" sz="2000" dirty="0"/>
              <a:t> of the ARAV</a:t>
            </a:r>
          </a:p>
          <a:p>
            <a:pPr lvl="1">
              <a:buFont typeface="Courier New"/>
              <a:buChar char="o"/>
            </a:pPr>
            <a:r>
              <a:rPr lang="en-US" sz="2000" dirty="0"/>
              <a:t> Annual conference proceedings </a:t>
            </a:r>
          </a:p>
          <a:p>
            <a:pPr lvl="1">
              <a:buFont typeface="Courier New"/>
              <a:buChar char="o"/>
            </a:pPr>
            <a:r>
              <a:rPr lang="en-US" sz="2000" dirty="0"/>
              <a:t> Infectious disease publication list </a:t>
            </a:r>
          </a:p>
          <a:p>
            <a:pPr lvl="1">
              <a:buFont typeface="Courier New"/>
              <a:buChar char="o"/>
            </a:pPr>
            <a:r>
              <a:rPr lang="en-US" sz="2000" dirty="0"/>
              <a:t> Captive Care and Husbandry Client Brochures</a:t>
            </a:r>
          </a:p>
          <a:p>
            <a:pPr lvl="1"/>
            <a:endParaRPr lang="en-US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dirty="0"/>
              <a:t>Listing on the Find-A-Vet public directory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Bring new clients to you!  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i="1" dirty="0">
                <a:solidFill>
                  <a:srgbClr val="17A24E"/>
                </a:solidFill>
              </a:rPr>
              <a:t>International members are listed by country!</a:t>
            </a:r>
            <a:endParaRPr lang="en-US" sz="2000" dirty="0">
              <a:solidFill>
                <a:srgbClr val="17A24E"/>
              </a:solidFill>
            </a:endParaRPr>
          </a:p>
          <a:p>
            <a:endParaRPr lang="en-US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dirty="0"/>
              <a:t>Access to ARAV marketing materials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Promote your involvement and expertise to your clients </a:t>
            </a:r>
          </a:p>
        </p:txBody>
      </p:sp>
      <p:pic>
        <p:nvPicPr>
          <p:cNvPr id="7" name="Content Placeholder 7" descr="shutterstock_89926957.jpg">
            <a:extLst>
              <a:ext uri="{FF2B5EF4-FFF2-40B4-BE49-F238E27FC236}">
                <a16:creationId xmlns:a16="http://schemas.microsoft.com/office/drawing/2014/main" id="{DB579A9D-75F7-754E-A1F0-3BB5BDF54D1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956773" y="2117398"/>
            <a:ext cx="3499042" cy="1924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Benefits of Membership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44ABD2-1A83-D94C-A508-A1475EE1D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4499" y="5760739"/>
            <a:ext cx="1656863" cy="118912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FFAD44-7498-384A-8C97-54DF9112830D}"/>
              </a:ext>
            </a:extLst>
          </p:cNvPr>
          <p:cNvSpPr/>
          <p:nvPr/>
        </p:nvSpPr>
        <p:spPr>
          <a:xfrm>
            <a:off x="591622" y="1209650"/>
            <a:ext cx="811059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Ø"/>
            </a:pPr>
            <a:r>
              <a:rPr lang="en-US" sz="2000" dirty="0"/>
              <a:t> </a:t>
            </a:r>
            <a:r>
              <a:rPr lang="en-US" sz="2600" dirty="0"/>
              <a:t>Premier access and opportunity to network with experts in the field of herpetological medicine, helping you learn and grow within the field.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600" dirty="0"/>
              <a:t>Members-only Facebook group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600" dirty="0">
                <a:solidFill>
                  <a:srgbClr val="17A24E"/>
                </a:solidFill>
              </a:rPr>
              <a:t>Special International members Facebook group to connect with others near you!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600" dirty="0"/>
              <a:t>Reduced conference registration fees for the annual ARAV conference (</a:t>
            </a:r>
            <a:r>
              <a:rPr lang="en-US" sz="2600" dirty="0" err="1"/>
              <a:t>ExoticsCon</a:t>
            </a:r>
            <a:r>
              <a:rPr lang="en-US" sz="2600" dirty="0"/>
              <a:t>) and others, including the </a:t>
            </a:r>
            <a:r>
              <a:rPr lang="en-US" sz="2600" dirty="0" err="1"/>
              <a:t>iCARE</a:t>
            </a:r>
            <a:r>
              <a:rPr lang="en-US" sz="2600" dirty="0"/>
              <a:t> conference in Europe  </a:t>
            </a:r>
          </a:p>
        </p:txBody>
      </p:sp>
      <p:pic>
        <p:nvPicPr>
          <p:cNvPr id="9" name="Picture 8" descr="shutterstock_23998825.jpg">
            <a:extLst>
              <a:ext uri="{FF2B5EF4-FFF2-40B4-BE49-F238E27FC236}">
                <a16:creationId xmlns:a16="http://schemas.microsoft.com/office/drawing/2014/main" id="{44D9813A-70E8-4E4B-B836-7D764D5141D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18172" y="733267"/>
            <a:ext cx="2873828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218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Benefits of Membership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44ABD2-1A83-D94C-A508-A1475EE1D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4499" y="5760739"/>
            <a:ext cx="1656863" cy="118912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FFAD44-7498-384A-8C97-54DF9112830D}"/>
              </a:ext>
            </a:extLst>
          </p:cNvPr>
          <p:cNvSpPr/>
          <p:nvPr/>
        </p:nvSpPr>
        <p:spPr>
          <a:xfrm>
            <a:off x="534396" y="689788"/>
            <a:ext cx="767556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/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</a:rPr>
              <a:t>Get Involved!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200" dirty="0"/>
              <a:t>Becoming an active ARAV member will allow you to join any ARAV committee and expand ARAV’s offerings for you and your local and/or international colleagues.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000000"/>
                </a:solidFill>
              </a:rPr>
              <a:t>Use your talents to contribute to meaningful work and connect with leaders in the field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000000"/>
                </a:solidFill>
              </a:rPr>
              <a:t>Influence the changing mission and activities of ARAV as it grows to meet the needs of its membership</a:t>
            </a:r>
          </a:p>
          <a:p>
            <a:pPr lvl="2"/>
            <a:endParaRPr lang="en-US" sz="2200" dirty="0">
              <a:solidFill>
                <a:srgbClr val="000000"/>
              </a:solidFill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</a:rPr>
              <a:t>Get ARAV involved in a conference or symposia in your local area or country!</a:t>
            </a:r>
          </a:p>
        </p:txBody>
      </p:sp>
      <p:pic>
        <p:nvPicPr>
          <p:cNvPr id="6" name="Content Placeholder 5" descr="shutterstock_139566815.jpg">
            <a:extLst>
              <a:ext uri="{FF2B5EF4-FFF2-40B4-BE49-F238E27FC236}">
                <a16:creationId xmlns:a16="http://schemas.microsoft.com/office/drawing/2014/main" id="{F4CBB68C-C117-AB45-8499-8C2D6E65F0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09962" y="1532930"/>
            <a:ext cx="3447642" cy="189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2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5831" y="1041400"/>
            <a:ext cx="8664364" cy="23876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Join Today at </a:t>
            </a:r>
            <a:r>
              <a:rPr lang="en-US" dirty="0" err="1"/>
              <a:t>ARAV.org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7072B5-5EBD-8142-B1F9-CB3B87185FA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9256" y="5041557"/>
            <a:ext cx="2530939" cy="181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20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15EBF4E4-D22B-DF47-AE39-22EA4C5E919C}" vid="{77A0A166-8A4B-EB43-980B-754DE485EC0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Green-Waves-PowerPoint-Template</Template>
  <TotalTime>29</TotalTime>
  <Words>245</Words>
  <Application>Microsoft Macintosh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Courier New</vt:lpstr>
      <vt:lpstr>Trebuchet MS</vt:lpstr>
      <vt:lpstr>Wingdings</vt:lpstr>
      <vt:lpstr>Office Theme</vt:lpstr>
      <vt:lpstr>Association of Reptile and Amphibian Veterinarians (ARAV)</vt:lpstr>
      <vt:lpstr>Benefits of Membership</vt:lpstr>
      <vt:lpstr>Benefits of Membership</vt:lpstr>
      <vt:lpstr>Benefits of Membership</vt:lpstr>
      <vt:lpstr>Join Today at ARAV.org</vt:lpstr>
    </vt:vector>
  </TitlesOfParts>
  <Company>IIA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Rob Garay</dc:creator>
  <cp:lastModifiedBy>Microsoft Office User</cp:lastModifiedBy>
  <cp:revision>7</cp:revision>
  <dcterms:created xsi:type="dcterms:W3CDTF">2020-10-28T17:44:04Z</dcterms:created>
  <dcterms:modified xsi:type="dcterms:W3CDTF">2020-10-29T19:31:26Z</dcterms:modified>
</cp:coreProperties>
</file>